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6"/>
  </p:notesMasterIdLst>
  <p:sldIdLst>
    <p:sldId id="260" r:id="rId5"/>
    <p:sldId id="333" r:id="rId6"/>
    <p:sldId id="332" r:id="rId7"/>
    <p:sldId id="289" r:id="rId8"/>
    <p:sldId id="262" r:id="rId9"/>
    <p:sldId id="263" r:id="rId10"/>
    <p:sldId id="264" r:id="rId11"/>
    <p:sldId id="265" r:id="rId12"/>
    <p:sldId id="298" r:id="rId13"/>
    <p:sldId id="316" r:id="rId14"/>
    <p:sldId id="314" r:id="rId15"/>
    <p:sldId id="272" r:id="rId16"/>
    <p:sldId id="277" r:id="rId17"/>
    <p:sldId id="317" r:id="rId18"/>
    <p:sldId id="276" r:id="rId19"/>
    <p:sldId id="324" r:id="rId20"/>
    <p:sldId id="281" r:id="rId21"/>
    <p:sldId id="282" r:id="rId22"/>
    <p:sldId id="284" r:id="rId23"/>
    <p:sldId id="308" r:id="rId24"/>
    <p:sldId id="27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694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  <p15:guide id="5" orient="horz" pos="1166" userDrawn="1">
          <p15:clr>
            <a:srgbClr val="A4A3A4"/>
          </p15:clr>
        </p15:guide>
        <p15:guide id="6" pos="453" userDrawn="1">
          <p15:clr>
            <a:srgbClr val="A4A3A4"/>
          </p15:clr>
        </p15:guide>
        <p15:guide id="7" orient="horz" pos="1393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4E60"/>
    <a:srgbClr val="040A24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176" y="276"/>
      </p:cViewPr>
      <p:guideLst>
        <p:guide orient="horz" pos="1597"/>
        <p:guide pos="2835"/>
        <p:guide pos="4694"/>
        <p:guide orient="horz" pos="2323"/>
        <p:guide orient="horz" pos="1166"/>
        <p:guide pos="453"/>
        <p:guide orient="horz" pos="1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42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27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4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878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33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6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527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5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digitalinnovationone.github.io/roadmap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1.svg"/><Relationship Id="rId3" Type="http://schemas.openxmlformats.org/officeDocument/2006/relationships/image" Target="../media/image55.png"/><Relationship Id="rId7" Type="http://schemas.openxmlformats.org/officeDocument/2006/relationships/image" Target="../media/image33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1.svg"/><Relationship Id="rId5" Type="http://schemas.openxmlformats.org/officeDocument/2006/relationships/image" Target="../media/image57.sv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www.notion.so/produc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www.notion.s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www.notion.s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69.svg"/><Relationship Id="rId4" Type="http://schemas.openxmlformats.org/officeDocument/2006/relationships/image" Target="../media/image51.sv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i.notion.site/Caderno-de-Estudos-16b574c1d65d41578afe33d0d643e80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otion.so/help/reference" TargetMode="External"/><Relationship Id="rId5" Type="http://schemas.openxmlformats.org/officeDocument/2006/relationships/hyperlink" Target="https://digitalinnovationone.github.io/roadmaps/" TargetMode="External"/><Relationship Id="rId4" Type="http://schemas.openxmlformats.org/officeDocument/2006/relationships/hyperlink" Target="https://www.notion.so/doc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notion.com/" TargetMode="External"/><Relationship Id="rId3" Type="http://schemas.openxmlformats.org/officeDocument/2006/relationships/hyperlink" Target="https://github.com/digitalinnovationone/roadmaps" TargetMode="External"/><Relationship Id="rId7" Type="http://schemas.openxmlformats.org/officeDocument/2006/relationships/hyperlink" Target="https://www.notion.so/product/a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dgetbox.app/" TargetMode="External"/><Relationship Id="rId5" Type="http://schemas.openxmlformats.org/officeDocument/2006/relationships/hyperlink" Target="https://indify.co/" TargetMode="External"/><Relationship Id="rId4" Type="http://schemas.openxmlformats.org/officeDocument/2006/relationships/hyperlink" Target="https://www.notion.so/templat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svg"/><Relationship Id="rId18" Type="http://schemas.openxmlformats.org/officeDocument/2006/relationships/hyperlink" Target="https://www.instagram.com/elicosmaker/" TargetMode="External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hyperlink" Target="https://www.instagram.com/josisbox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24" Type="http://schemas.openxmlformats.org/officeDocument/2006/relationships/image" Target="../media/image29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23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gif"/><Relationship Id="rId9" Type="http://schemas.openxmlformats.org/officeDocument/2006/relationships/image" Target="../media/image16.jpeg"/><Relationship Id="rId14" Type="http://schemas.openxmlformats.org/officeDocument/2006/relationships/image" Target="../media/image21.pn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igitalinnovationone/roadmaps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digitalinnovationone.github.io/roadmaps/" TargetMode="External"/><Relationship Id="rId15" Type="http://schemas.openxmlformats.org/officeDocument/2006/relationships/hyperlink" Target="https://github.com/elidianaandrade" TargetMode="External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Organizando seus Estudos com os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Roadmaps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DIO e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Notion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https://digitalinnovationone.github.io/roadmaps/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4246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99665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como ele pode te ajudar?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1E408D3-49B0-5685-9A89-36A7FBDD11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2292226"/>
            <a:ext cx="6774812" cy="2664787"/>
            <a:chOff x="705470" y="2292226"/>
            <a:chExt cx="6774812" cy="2664787"/>
          </a:xfrm>
        </p:grpSpPr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4E3DE39A-2EF7-60E6-3E79-518338E6716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" idx="4"/>
            </p:cNvCxnSpPr>
            <p:nvPr/>
          </p:nvCxnSpPr>
          <p:spPr>
            <a:xfrm>
              <a:off x="2496653" y="3922858"/>
              <a:ext cx="0" cy="298315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2A256C1-2D0A-8A3D-A7B0-38E0775D6E2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0" idx="6"/>
            </p:cNvCxnSpPr>
            <p:nvPr/>
          </p:nvCxnSpPr>
          <p:spPr>
            <a:xfrm>
              <a:off x="1605471" y="3639609"/>
              <a:ext cx="5476702" cy="0"/>
            </a:xfrm>
            <a:prstGeom prst="line">
              <a:avLst/>
            </a:prstGeom>
            <a:ln w="381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A97381D6-B210-D760-188B-72D37CBF5AFE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>
            <a:xfrm>
              <a:off x="705470" y="3189609"/>
              <a:ext cx="900001" cy="900000"/>
              <a:chOff x="4286676" y="3106526"/>
              <a:chExt cx="514286" cy="514523"/>
            </a:xfrm>
          </p:grpSpPr>
          <p:sp>
            <p:nvSpPr>
              <p:cNvPr id="10" name="Google Shape;579;p49">
                <a:extLst>
                  <a:ext uri="{FF2B5EF4-FFF2-40B4-BE49-F238E27FC236}">
                    <a16:creationId xmlns:a16="http://schemas.microsoft.com/office/drawing/2014/main" id="{632BBFD0-10AA-B3DC-C2AA-FAEE1B0200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86676" y="3106526"/>
                <a:ext cx="514286" cy="5145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BA13ECEE-ECAA-8D90-4D38-47464A5A6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3702" y="3217861"/>
                <a:ext cx="288131" cy="288133"/>
              </a:xfrm>
              <a:prstGeom prst="rect">
                <a:avLst/>
              </a:prstGeom>
            </p:spPr>
          </p:pic>
        </p:grpSp>
        <p:sp>
          <p:nvSpPr>
            <p:cNvPr id="4" name="Google Shape;163;g109ffa863cd_0_0">
              <a:extLst>
                <a:ext uri="{FF2B5EF4-FFF2-40B4-BE49-F238E27FC236}">
                  <a16:creationId xmlns:a16="http://schemas.microsoft.com/office/drawing/2014/main" id="{7E2416ED-675D-A74A-E587-17A3B1F2619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5038" y="4198458"/>
              <a:ext cx="2403057" cy="75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Acesso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via Browser, Desktop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ou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Mobile</a:t>
              </a:r>
            </a:p>
          </p:txBody>
        </p:sp>
        <p:sp>
          <p:nvSpPr>
            <p:cNvPr id="9" name="Google Shape;163;g109ffa863cd_0_0">
              <a:extLst>
                <a:ext uri="{FF2B5EF4-FFF2-40B4-BE49-F238E27FC236}">
                  <a16:creationId xmlns:a16="http://schemas.microsoft.com/office/drawing/2014/main" id="{07FAC8E7-81DD-E351-34C6-1FC1031367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85250" y="4199657"/>
              <a:ext cx="2022806" cy="75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0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Organização</a:t>
              </a:r>
            </a:p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 g</a:t>
              </a:r>
              <a:r>
                <a:rPr lang="pt-BR" sz="20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erenciamento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5EF47D6-B69D-4D63-42AF-B124ACABEB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98393" y="2292226"/>
              <a:ext cx="20837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Armazenamento em nuvem</a:t>
              </a:r>
              <a:endPara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2123E454-2D77-1ED4-14D6-15DFC4ED3E0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752283" y="3343535"/>
              <a:ext cx="576000" cy="576266"/>
              <a:chOff x="5989715" y="3076373"/>
              <a:chExt cx="576000" cy="576266"/>
            </a:xfrm>
          </p:grpSpPr>
          <p:sp>
            <p:nvSpPr>
              <p:cNvPr id="20" name="Google Shape;579;p49">
                <a:extLst>
                  <a:ext uri="{FF2B5EF4-FFF2-40B4-BE49-F238E27FC236}">
                    <a16:creationId xmlns:a16="http://schemas.microsoft.com/office/drawing/2014/main" id="{C8F34062-D74C-22BD-9C85-57D7ABC7F9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89715" y="3076373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28" name="Gráfico 27" descr="Carregar com preenchimento sólido">
                <a:extLst>
                  <a:ext uri="{FF2B5EF4-FFF2-40B4-BE49-F238E27FC236}">
                    <a16:creationId xmlns:a16="http://schemas.microsoft.com/office/drawing/2014/main" id="{86A0E5AD-C366-D922-4EA5-F13E54B30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715" y="315624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928DD83-C18A-8DF0-A936-23DCE3D9DB5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0555" y="2299170"/>
              <a:ext cx="27489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pt-BR" sz="2000" b="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ll</a:t>
              </a:r>
              <a:r>
                <a:rPr lang="pt-BR" sz="2000" b="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pt-BR" sz="2000" b="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in-One</a:t>
              </a:r>
              <a:r>
                <a:rPr lang="pt-BR" sz="2000" b="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pt-BR" sz="2000" b="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tudo em um)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564351DC-B5E0-E3B1-EBD6-C10E41A5575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5" idx="0"/>
            </p:cNvCxnSpPr>
            <p:nvPr/>
          </p:nvCxnSpPr>
          <p:spPr>
            <a:xfrm flipH="1" flipV="1">
              <a:off x="3655038" y="3028572"/>
              <a:ext cx="1" cy="318020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F97965ED-9D3A-AFF4-1C67-02F27DC3584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1" idx="4"/>
            </p:cNvCxnSpPr>
            <p:nvPr/>
          </p:nvCxnSpPr>
          <p:spPr>
            <a:xfrm>
              <a:off x="4851291" y="3933897"/>
              <a:ext cx="5276" cy="28607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436D87D3-21BF-E47B-CA00-32164D20C01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" idx="0"/>
            </p:cNvCxnSpPr>
            <p:nvPr/>
          </p:nvCxnSpPr>
          <p:spPr>
            <a:xfrm flipV="1">
              <a:off x="6040283" y="3021628"/>
              <a:ext cx="0" cy="32190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042FA0C5-B5E0-7B16-5756-0629DA9E9A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04282" y="3357631"/>
              <a:ext cx="576000" cy="576266"/>
              <a:chOff x="6904282" y="3336115"/>
              <a:chExt cx="576000" cy="576266"/>
            </a:xfrm>
          </p:grpSpPr>
          <p:sp>
            <p:nvSpPr>
              <p:cNvPr id="33" name="Google Shape;579;p49">
                <a:extLst>
                  <a:ext uri="{FF2B5EF4-FFF2-40B4-BE49-F238E27FC236}">
                    <a16:creationId xmlns:a16="http://schemas.microsoft.com/office/drawing/2014/main" id="{D2E3D9EB-A8F2-B115-2304-A9F478F88A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04282" y="3336115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26" name="Gráfico 25" descr="Marca de seleção com preenchimento sólido">
                <a:extLst>
                  <a:ext uri="{FF2B5EF4-FFF2-40B4-BE49-F238E27FC236}">
                    <a16:creationId xmlns:a16="http://schemas.microsoft.com/office/drawing/2014/main" id="{55B62E28-7FF6-FB35-DDB6-C0E337E47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24895" y="3470896"/>
                <a:ext cx="334774" cy="334774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CFF0883C-0F99-C46E-D62D-B49339A9C1A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08653" y="3346592"/>
              <a:ext cx="576000" cy="576266"/>
              <a:chOff x="2208653" y="3325076"/>
              <a:chExt cx="576000" cy="576266"/>
            </a:xfrm>
          </p:grpSpPr>
          <p:sp>
            <p:nvSpPr>
              <p:cNvPr id="2" name="Google Shape;579;p49">
                <a:extLst>
                  <a:ext uri="{FF2B5EF4-FFF2-40B4-BE49-F238E27FC236}">
                    <a16:creationId xmlns:a16="http://schemas.microsoft.com/office/drawing/2014/main" id="{47E5A48A-8C89-3FFC-2D79-EE5C03B2FA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8653" y="3325076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" name="Gráfico 6" descr="Área de Transferência com preenchimento sólido">
                <a:extLst>
                  <a:ext uri="{FF2B5EF4-FFF2-40B4-BE49-F238E27FC236}">
                    <a16:creationId xmlns:a16="http://schemas.microsoft.com/office/drawing/2014/main" id="{FE555B6D-8D2C-9202-00FA-70DE9D3D0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05168" y="3419323"/>
                <a:ext cx="388334" cy="388334"/>
              </a:xfrm>
              <a:prstGeom prst="rect">
                <a:avLst/>
              </a:prstGeom>
            </p:spPr>
          </p:pic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03A235C-D0A8-7CF2-835B-56CCBA198E7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563291" y="3357631"/>
              <a:ext cx="576000" cy="576266"/>
              <a:chOff x="4563291" y="3336115"/>
              <a:chExt cx="576000" cy="576266"/>
            </a:xfrm>
          </p:grpSpPr>
          <p:sp>
            <p:nvSpPr>
              <p:cNvPr id="11" name="Google Shape;579;p49">
                <a:extLst>
                  <a:ext uri="{FF2B5EF4-FFF2-40B4-BE49-F238E27FC236}">
                    <a16:creationId xmlns:a16="http://schemas.microsoft.com/office/drawing/2014/main" id="{18D8701D-771D-12ED-82B5-F6BCED5768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63291" y="3336115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6" name="Gráfico 15" descr="Smartphone com preenchimento sólido">
                <a:extLst>
                  <a:ext uri="{FF2B5EF4-FFF2-40B4-BE49-F238E27FC236}">
                    <a16:creationId xmlns:a16="http://schemas.microsoft.com/office/drawing/2014/main" id="{A76D83B6-B991-63CA-DB4D-D45F80E2D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54246" y="3427204"/>
                <a:ext cx="394087" cy="394087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8B9063F-7934-9F7E-8006-B1E67AC94B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67039" y="3346592"/>
              <a:ext cx="576000" cy="576266"/>
              <a:chOff x="3367039" y="3325076"/>
              <a:chExt cx="576000" cy="576266"/>
            </a:xfrm>
          </p:grpSpPr>
          <p:sp>
            <p:nvSpPr>
              <p:cNvPr id="45" name="Google Shape;579;p49">
                <a:extLst>
                  <a:ext uri="{FF2B5EF4-FFF2-40B4-BE49-F238E27FC236}">
                    <a16:creationId xmlns:a16="http://schemas.microsoft.com/office/drawing/2014/main" id="{E12E5E22-5C67-C17F-71C6-E60BB29164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7039" y="3325076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7" name="Gráfico 16" descr="Internet com preenchimento sólido">
                <a:extLst>
                  <a:ext uri="{FF2B5EF4-FFF2-40B4-BE49-F238E27FC236}">
                    <a16:creationId xmlns:a16="http://schemas.microsoft.com/office/drawing/2014/main" id="{C6DB3A05-8C5A-4091-3B65-23BBE48A4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24669" y="3381803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846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https://www.notion.so/product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208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14449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Interface e Blocos</a:t>
            </a:r>
            <a:endParaRPr sz="4000" b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63A0FF1-AA28-FB1A-D0A0-39EC5EA7E1F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4045833"/>
            <a:ext cx="576000" cy="576266"/>
            <a:chOff x="719138" y="2578244"/>
            <a:chExt cx="576000" cy="576266"/>
          </a:xfrm>
        </p:grpSpPr>
        <p:sp>
          <p:nvSpPr>
            <p:cNvPr id="14" name="Google Shape;579;p49">
              <a:extLst>
                <a:ext uri="{FF2B5EF4-FFF2-40B4-BE49-F238E27FC236}">
                  <a16:creationId xmlns:a16="http://schemas.microsoft.com/office/drawing/2014/main" id="{721AA8D9-E7FF-3D63-25EF-88CFE9F21C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57824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5" name="Gráfico 14" descr="Documento com preenchimento sólido">
              <a:extLst>
                <a:ext uri="{FF2B5EF4-FFF2-40B4-BE49-F238E27FC236}">
                  <a16:creationId xmlns:a16="http://schemas.microsoft.com/office/drawing/2014/main" id="{6F917949-26F4-9EA8-A365-122B685F1E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138" y="2668377"/>
              <a:ext cx="396000" cy="3960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A105A43-B40C-072B-5B96-578C3D9EA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21687"/>
            <a:ext cx="576000" cy="576266"/>
            <a:chOff x="719138" y="2578244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47D2C326-89D6-D8DD-FF1D-BDF11780B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57824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1" name="Gráfico 20" descr="Engrenagem única estrutura de tópicos">
              <a:extLst>
                <a:ext uri="{FF2B5EF4-FFF2-40B4-BE49-F238E27FC236}">
                  <a16:creationId xmlns:a16="http://schemas.microsoft.com/office/drawing/2014/main" id="{939B7230-24D1-685D-BC1C-C91E27221F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38" y="2632377"/>
              <a:ext cx="468000" cy="468000"/>
            </a:xfrm>
            <a:prstGeom prst="rect">
              <a:avLst/>
            </a:prstGeom>
          </p:spPr>
        </p:pic>
      </p:grp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D1C2DC43-4AF7-501F-60FD-892AADA732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8" y="3366130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Configurações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A067D5A6-CE21-68B3-2D16-FDA3D47A86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097677"/>
            <a:ext cx="436017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Principais Blocos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1E1B78FB-7590-F19F-4BC8-E89C797F0B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626041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Barra Lateral e Editor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A949A00-F4E2-28A5-1B2F-3979FA226D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7" y="2581598"/>
            <a:ext cx="576000" cy="576266"/>
            <a:chOff x="719137" y="2581598"/>
            <a:chExt cx="576000" cy="576266"/>
          </a:xfrm>
        </p:grpSpPr>
        <p:sp>
          <p:nvSpPr>
            <p:cNvPr id="30" name="Google Shape;579;p49">
              <a:extLst>
                <a:ext uri="{FF2B5EF4-FFF2-40B4-BE49-F238E27FC236}">
                  <a16:creationId xmlns:a16="http://schemas.microsoft.com/office/drawing/2014/main" id="{9B1B0FA7-A93B-1A55-E946-C609B8BF28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" name="Gráfico 34" descr="Cursor estrutura de tópicos">
              <a:extLst>
                <a:ext uri="{FF2B5EF4-FFF2-40B4-BE49-F238E27FC236}">
                  <a16:creationId xmlns:a16="http://schemas.microsoft.com/office/drawing/2014/main" id="{30649FB8-7BD2-757D-1579-753AB877DAA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816" y="2646917"/>
              <a:ext cx="436642" cy="436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11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000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9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Construindo seu Caderno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Estudos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um Template no Notion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000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9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Como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Exportar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Compartilhar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Páginas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,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Duplicar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Templates + 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9AD6F6C-0689-EEFB-00B7-D64D1A17A2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600714"/>
            <a:ext cx="576000" cy="576266"/>
            <a:chOff x="719137" y="2581598"/>
            <a:chExt cx="576000" cy="576266"/>
          </a:xfrm>
        </p:grpSpPr>
        <p:sp>
          <p:nvSpPr>
            <p:cNvPr id="19" name="Google Shape;579;p49">
              <a:extLst>
                <a:ext uri="{FF2B5EF4-FFF2-40B4-BE49-F238E27FC236}">
                  <a16:creationId xmlns:a16="http://schemas.microsoft.com/office/drawing/2014/main" id="{223CCACF-5158-ED66-A08D-C60EE1A3C0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" name="Gráfico 19" descr="Internet com preenchimento sólido">
              <a:extLst>
                <a:ext uri="{FF2B5EF4-FFF2-40B4-BE49-F238E27FC236}">
                  <a16:creationId xmlns:a16="http://schemas.microsoft.com/office/drawing/2014/main" id="{B76B5BFA-6505-F7E7-314A-B2F96D7E1B3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137" y="2636089"/>
              <a:ext cx="468000" cy="468000"/>
            </a:xfrm>
            <a:prstGeom prst="rect">
              <a:avLst/>
            </a:prstGeom>
          </p:spPr>
        </p:pic>
      </p:grpSp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e Materiais de Apoio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DC4DA54-CE48-5E15-919D-94D9085F7D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3699" y="3324860"/>
            <a:ext cx="576000" cy="576266"/>
            <a:chOff x="719137" y="2581598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AC428C80-1841-A778-B912-B4EB780F87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5A304FEB-4C9B-FFDD-4138-53C57C99A2A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3137" y="2626483"/>
              <a:ext cx="468000" cy="461453"/>
              <a:chOff x="773137" y="2626483"/>
              <a:chExt cx="468000" cy="461453"/>
            </a:xfrm>
          </p:grpSpPr>
          <p:pic>
            <p:nvPicPr>
              <p:cNvPr id="22" name="Gráfico 21" descr="Papel com preenchimento sólido">
                <a:extLst>
                  <a:ext uri="{FF2B5EF4-FFF2-40B4-BE49-F238E27FC236}">
                    <a16:creationId xmlns:a16="http://schemas.microsoft.com/office/drawing/2014/main" id="{43DB73D5-7DBF-DD8F-A149-3265FA639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2232" y="2626483"/>
                <a:ext cx="388905" cy="388905"/>
              </a:xfrm>
              <a:prstGeom prst="rect">
                <a:avLst/>
              </a:prstGeom>
            </p:spPr>
          </p:pic>
          <p:pic>
            <p:nvPicPr>
              <p:cNvPr id="23" name="Gráfico 22" descr="Papel com preenchimento sólido">
                <a:extLst>
                  <a:ext uri="{FF2B5EF4-FFF2-40B4-BE49-F238E27FC236}">
                    <a16:creationId xmlns:a16="http://schemas.microsoft.com/office/drawing/2014/main" id="{77D06E0C-9AEA-913A-FD70-3679080FC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73137" y="2699031"/>
                <a:ext cx="388905" cy="388905"/>
              </a:xfrm>
              <a:prstGeom prst="rect">
                <a:avLst/>
              </a:prstGeom>
            </p:spPr>
          </p:pic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65EAFC09-905C-5345-3862-04B55C39AF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3539" y="2756239"/>
                <a:ext cx="175444" cy="262614"/>
              </a:xfrm>
              <a:custGeom>
                <a:avLst/>
                <a:gdLst>
                  <a:gd name="connsiteX0" fmla="*/ 0 w 175444"/>
                  <a:gd name="connsiteY0" fmla="*/ 0 h 262614"/>
                  <a:gd name="connsiteX1" fmla="*/ 69536 w 175444"/>
                  <a:gd name="connsiteY1" fmla="*/ 0 h 262614"/>
                  <a:gd name="connsiteX2" fmla="*/ 69536 w 175444"/>
                  <a:gd name="connsiteY2" fmla="*/ 128687 h 262614"/>
                  <a:gd name="connsiteX3" fmla="*/ 175444 w 175444"/>
                  <a:gd name="connsiteY3" fmla="*/ 128687 h 262614"/>
                  <a:gd name="connsiteX4" fmla="*/ 175444 w 175444"/>
                  <a:gd name="connsiteY4" fmla="*/ 238822 h 262614"/>
                  <a:gd name="connsiteX5" fmla="*/ 69536 w 175444"/>
                  <a:gd name="connsiteY5" fmla="*/ 238822 h 262614"/>
                  <a:gd name="connsiteX6" fmla="*/ 69536 w 175444"/>
                  <a:gd name="connsiteY6" fmla="*/ 262614 h 262614"/>
                  <a:gd name="connsiteX7" fmla="*/ 0 w 175444"/>
                  <a:gd name="connsiteY7" fmla="*/ 262614 h 26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444" h="262614">
                    <a:moveTo>
                      <a:pt x="0" y="0"/>
                    </a:moveTo>
                    <a:lnTo>
                      <a:pt x="69536" y="0"/>
                    </a:lnTo>
                    <a:lnTo>
                      <a:pt x="69536" y="128687"/>
                    </a:lnTo>
                    <a:lnTo>
                      <a:pt x="175444" y="128687"/>
                    </a:lnTo>
                    <a:lnTo>
                      <a:pt x="175444" y="238822"/>
                    </a:lnTo>
                    <a:lnTo>
                      <a:pt x="69536" y="238822"/>
                    </a:lnTo>
                    <a:lnTo>
                      <a:pt x="69536" y="262614"/>
                    </a:lnTo>
                    <a:lnTo>
                      <a:pt x="0" y="2626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5FAE19B4-5F5E-891D-41CC-1446F121CD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8" y="2645157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Compartilhar uma Página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63;g109ffa863cd_0_0">
            <a:extLst>
              <a:ext uri="{FF2B5EF4-FFF2-40B4-BE49-F238E27FC236}">
                <a16:creationId xmlns:a16="http://schemas.microsoft.com/office/drawing/2014/main" id="{6CAA9D2B-CF05-81A9-533F-113FB7C8AE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376704"/>
            <a:ext cx="436017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Duplicar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15B956E8-8CA3-B8A3-3F91-3E4C541714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1905068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Exportar uma Página em PDF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C678000-8685-B167-648D-28D84CC4DE9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7" y="1860625"/>
            <a:ext cx="576000" cy="576266"/>
            <a:chOff x="719137" y="2581598"/>
            <a:chExt cx="576000" cy="576266"/>
          </a:xfrm>
        </p:grpSpPr>
        <p:sp>
          <p:nvSpPr>
            <p:cNvPr id="25" name="Google Shape;579;p49">
              <a:extLst>
                <a:ext uri="{FF2B5EF4-FFF2-40B4-BE49-F238E27FC236}">
                  <a16:creationId xmlns:a16="http://schemas.microsoft.com/office/drawing/2014/main" id="{81F6A4FD-0FBB-CE90-10B6-95340356F5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" name="Gráfico 33" descr="Documento com preenchimento sólido">
              <a:extLst>
                <a:ext uri="{FF2B5EF4-FFF2-40B4-BE49-F238E27FC236}">
                  <a16:creationId xmlns:a16="http://schemas.microsoft.com/office/drawing/2014/main" id="{182482D8-05D5-9329-BA1E-8C8C23757C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9137" y="2671731"/>
              <a:ext cx="396000" cy="396000"/>
            </a:xfrm>
            <a:prstGeom prst="rect">
              <a:avLst/>
            </a:prstGeom>
          </p:spPr>
        </p:pic>
      </p:grp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A1981709-6B2C-2119-52C3-4991702897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0576" y="4097397"/>
            <a:ext cx="436017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Links Úteis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EFF0BEB-719A-E0F9-1DB7-6AD5CB72605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3699" y="4049006"/>
            <a:ext cx="576000" cy="576266"/>
            <a:chOff x="713699" y="4049006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5CB64E03-3435-6FF9-9BE6-129CCE1A2C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3699" y="404900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Gráfico 13" descr="Link com preenchimento sólido">
              <a:extLst>
                <a:ext uri="{FF2B5EF4-FFF2-40B4-BE49-F238E27FC236}">
                  <a16:creationId xmlns:a16="http://schemas.microsoft.com/office/drawing/2014/main" id="{4CC90E99-6DFB-B7D7-5476-D66938F33A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7847" y="4133797"/>
              <a:ext cx="432028" cy="432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91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293025"/>
            <a:ext cx="8578476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</a:t>
            </a:r>
            <a:r>
              <a:rPr lang="pt-BR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Curso</a:t>
            </a:r>
            <a:endParaRPr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Oficial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https://digitalinnovationone.github.io/roadmaps/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https://www.notion.so/help/reference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g109ffa863cd_0_0">
            <a:extLst>
              <a:ext uri="{FF2B5EF4-FFF2-40B4-BE49-F238E27FC236}">
                <a16:creationId xmlns:a16="http://schemas.microsoft.com/office/drawing/2014/main" id="{95DEFA39-9BB9-AA6A-783A-F2D469C765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5315" y="2983409"/>
            <a:ext cx="551451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Modelagem 3D e Renderização Arquitetônica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979506"/>
            <a:ext cx="5304273" cy="48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TFG: Educação </a:t>
            </a:r>
            <a:r>
              <a:rPr lang="pt-BR" sz="2200" i="0" u="none" strike="noStrike" cap="none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Tenocientífica</a:t>
            </a:r>
            <a:r>
              <a:rPr lang="pt-BR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e Parque Tec.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537781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BEC2ADD-E5D6-B84C-C49B-82EB091547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62844" y="3606641"/>
            <a:ext cx="4360171" cy="805976"/>
            <a:chOff x="3181739" y="3580309"/>
            <a:chExt cx="4360171" cy="805976"/>
          </a:xfrm>
        </p:grpSpPr>
        <p:sp>
          <p:nvSpPr>
            <p:cNvPr id="11" name="Google Shape;163;g109ffa863cd_0_0">
              <a:extLst>
                <a:ext uri="{FF2B5EF4-FFF2-40B4-BE49-F238E27FC236}">
                  <a16:creationId xmlns:a16="http://schemas.microsoft.com/office/drawing/2014/main" id="{B94EF88D-2A47-A628-4869-367A15C36A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1739" y="3580309"/>
              <a:ext cx="436017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DIO Tech Lead Community</a:t>
              </a:r>
              <a:endParaRPr sz="19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97414" y="3898905"/>
              <a:ext cx="4344496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Comunidade</a:t>
              </a:r>
              <a:r>
                <a:rPr lang="en-US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 de </a:t>
              </a:r>
              <a:r>
                <a:rPr lang="en-US" sz="2200" i="1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tech talents </a:t>
              </a:r>
              <a:r>
                <a:rPr lang="en-US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da DIO</a:t>
              </a:r>
              <a:endParaRPr lang="en-US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75151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24530" y="367329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Conexões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74864" y="3719092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92867" y="1740574"/>
            <a:ext cx="5110271" cy="836148"/>
            <a:chOff x="3092867" y="1740574"/>
            <a:chExt cx="5110271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952884" cy="490262"/>
              <a:chOff x="3250254" y="2086460"/>
              <a:chExt cx="4952884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74518" y="2089342"/>
                <a:ext cx="2528620" cy="487380"/>
                <a:chOff x="5705514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5514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859694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66972"/>
            <a:ext cx="518067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Graduada em Arquitetura e Urbanismo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53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8" grpId="1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301923"/>
            <a:ext cx="7839439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GitHub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Roamaps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DIO: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https://github.com/digitalinnovationone/roadmaps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 Templates: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https://www.notion.so/templates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Widgets: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https://indify.co/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https://widgetbox.app/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 IA: </a:t>
            </a:r>
            <a:r>
              <a:rPr lang="en-US" sz="2400" b="1" u="sng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https://www.notion.so/product/ai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 API: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https://developers.notion.com/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36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Agrupar 228">
            <a:extLst>
              <a:ext uri="{FF2B5EF4-FFF2-40B4-BE49-F238E27FC236}">
                <a16:creationId xmlns:a16="http://schemas.microsoft.com/office/drawing/2014/main" id="{AD5CDFAD-6C88-2FEA-4571-EA561AADD9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705076" y="2847911"/>
            <a:ext cx="2064872" cy="487380"/>
            <a:chOff x="6187415" y="2493572"/>
            <a:chExt cx="2064872" cy="487380"/>
          </a:xfrm>
        </p:grpSpPr>
        <p:pic>
          <p:nvPicPr>
            <p:cNvPr id="230" name="Imagem 229" descr="Ícone&#10;&#10;Descrição gerada automaticamente">
              <a:hlinkClick r:id="rId20"/>
              <a:extLst>
                <a:ext uri="{FF2B5EF4-FFF2-40B4-BE49-F238E27FC236}">
                  <a16:creationId xmlns:a16="http://schemas.microsoft.com/office/drawing/2014/main" id="{E38676F3-D38B-E6EA-EC6B-F4C57D9356B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31" name="Google Shape;163;g109ffa863cd_0_0">
              <a:hlinkClick r:id="rId20"/>
              <a:extLst>
                <a:ext uri="{FF2B5EF4-FFF2-40B4-BE49-F238E27FC236}">
                  <a16:creationId xmlns:a16="http://schemas.microsoft.com/office/drawing/2014/main" id="{6B1391A2-7106-E02A-8987-39E9269CAC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@josisbox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3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47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Organizar os estudos com os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Roadmaps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 e 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Notion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56234EB-CC1C-5787-FF8F-758EF23381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2297453"/>
            <a:ext cx="6966178" cy="2667481"/>
            <a:chOff x="705470" y="2297453"/>
            <a:chExt cx="6966178" cy="2667481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40D66AC-CC4A-7DFD-C90F-98340858AC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08917" y="2300147"/>
              <a:ext cx="32627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Aumentar a produtividade </a:t>
              </a:r>
            </a:p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 motivação</a:t>
              </a:r>
              <a:endPara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" name="Conector reto 1">
              <a:extLst>
                <a:ext uri="{FF2B5EF4-FFF2-40B4-BE49-F238E27FC236}">
                  <a16:creationId xmlns:a16="http://schemas.microsoft.com/office/drawing/2014/main" id="{0E5638FF-66D8-AC6F-C771-576133E157EE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1" idx="4"/>
            </p:cNvCxnSpPr>
            <p:nvPr/>
          </p:nvCxnSpPr>
          <p:spPr>
            <a:xfrm>
              <a:off x="2496653" y="3941537"/>
              <a:ext cx="0" cy="298315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C56754BB-4864-DCED-1764-D94E0CB67E8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" idx="6"/>
            </p:cNvCxnSpPr>
            <p:nvPr/>
          </p:nvCxnSpPr>
          <p:spPr>
            <a:xfrm>
              <a:off x="1605471" y="3658288"/>
              <a:ext cx="5476702" cy="0"/>
            </a:xfrm>
            <a:prstGeom prst="line">
              <a:avLst/>
            </a:prstGeom>
            <a:ln w="381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Google Shape;163;g109ffa863cd_0_0">
              <a:extLst>
                <a:ext uri="{FF2B5EF4-FFF2-40B4-BE49-F238E27FC236}">
                  <a16:creationId xmlns:a16="http://schemas.microsoft.com/office/drawing/2014/main" id="{64031C9C-5F04-D7F7-34E7-5BCFA01638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8870" y="4206379"/>
              <a:ext cx="3264840" cy="75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Organizar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um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de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estudos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anotações</a:t>
              </a:r>
              <a:endPara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3;g109ffa863cd_0_0">
              <a:extLst>
                <a:ext uri="{FF2B5EF4-FFF2-40B4-BE49-F238E27FC236}">
                  <a16:creationId xmlns:a16="http://schemas.microsoft.com/office/drawing/2014/main" id="{45DA31A3-1950-B96C-CF28-ABEB2395436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4731" y="4207578"/>
              <a:ext cx="2823843" cy="75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0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Conhecer as ferramentas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80EAD0E-019A-84E7-D471-CD7DFBBD5E7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4"/>
            </p:cNvCxnSpPr>
            <p:nvPr/>
          </p:nvCxnSpPr>
          <p:spPr>
            <a:xfrm flipH="1">
              <a:off x="4851290" y="3952576"/>
              <a:ext cx="1" cy="28607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CA87D836-1CA5-FBA7-DDC6-AB4510EFD271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1" idx="0"/>
            </p:cNvCxnSpPr>
            <p:nvPr/>
          </p:nvCxnSpPr>
          <p:spPr>
            <a:xfrm flipV="1">
              <a:off x="6040283" y="3040307"/>
              <a:ext cx="0" cy="32190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39EE734-3283-2CD6-3374-B115C15BB5A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04282" y="3376310"/>
              <a:ext cx="576000" cy="576266"/>
              <a:chOff x="6904282" y="3336115"/>
              <a:chExt cx="576000" cy="576266"/>
            </a:xfrm>
          </p:grpSpPr>
          <p:sp>
            <p:nvSpPr>
              <p:cNvPr id="18" name="Google Shape;579;p49">
                <a:extLst>
                  <a:ext uri="{FF2B5EF4-FFF2-40B4-BE49-F238E27FC236}">
                    <a16:creationId xmlns:a16="http://schemas.microsoft.com/office/drawing/2014/main" id="{5FB76A44-23AE-12B9-33FA-C86BB3E4BB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04282" y="3336115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9" name="Gráfico 18" descr="Marca de seleção com preenchimento sólido">
                <a:extLst>
                  <a:ext uri="{FF2B5EF4-FFF2-40B4-BE49-F238E27FC236}">
                    <a16:creationId xmlns:a16="http://schemas.microsoft.com/office/drawing/2014/main" id="{06464A52-90D6-1C07-9C48-8548E5212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24895" y="3470896"/>
                <a:ext cx="334774" cy="334774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C714EC26-5F88-2C4A-01E8-20BCCB7600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5470" y="3208288"/>
              <a:ext cx="900001" cy="900000"/>
              <a:chOff x="705470" y="2732787"/>
              <a:chExt cx="900001" cy="900000"/>
            </a:xfrm>
          </p:grpSpPr>
          <p:sp>
            <p:nvSpPr>
              <p:cNvPr id="5" name="Google Shape;579;p49">
                <a:extLst>
                  <a:ext uri="{FF2B5EF4-FFF2-40B4-BE49-F238E27FC236}">
                    <a16:creationId xmlns:a16="http://schemas.microsoft.com/office/drawing/2014/main" id="{CC3CE589-A3CB-9C45-820C-46B3C6CEF9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05470" y="2732787"/>
                <a:ext cx="900001" cy="90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1" name="Imagem 30" descr="Forma, Círculo&#10;&#10;Descrição gerada automaticamente">
                <a:extLst>
                  <a:ext uri="{FF2B5EF4-FFF2-40B4-BE49-F238E27FC236}">
                    <a16:creationId xmlns:a16="http://schemas.microsoft.com/office/drawing/2014/main" id="{BB681825-52B0-1310-902C-407E8CDA7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933" y="2888025"/>
                <a:ext cx="494504" cy="573751"/>
              </a:xfrm>
              <a:prstGeom prst="rect">
                <a:avLst/>
              </a:prstGeom>
            </p:spPr>
          </p:pic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1321F02-6ADF-E9F2-B970-AADDDD0D8A5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67039" y="3365271"/>
              <a:ext cx="576000" cy="576266"/>
              <a:chOff x="3367039" y="3469626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8D8DB0DA-5E54-DC6C-D58A-664860F63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7039" y="3469626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1" name="Gráfico 40" descr="Na mosca com preenchimento sólido">
                <a:extLst>
                  <a:ext uri="{FF2B5EF4-FFF2-40B4-BE49-F238E27FC236}">
                    <a16:creationId xmlns:a16="http://schemas.microsoft.com/office/drawing/2014/main" id="{AFB4B753-1D53-DC25-C911-4250A0C83B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23496" y="3523991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7E1C1FA5-E560-3CD5-1B23-9F1898C57F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23403" y="2297453"/>
              <a:ext cx="166327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Definir metas</a:t>
              </a:r>
            </a:p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 objetivos</a:t>
              </a:r>
              <a:endPara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D0C6BB4-3E7A-5F9F-6EE3-2D8A6AEC0C8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7" idx="0"/>
            </p:cNvCxnSpPr>
            <p:nvPr/>
          </p:nvCxnSpPr>
          <p:spPr>
            <a:xfrm flipV="1">
              <a:off x="3655039" y="3037613"/>
              <a:ext cx="0" cy="327658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BA964F54-670A-66A0-2990-ED0280539B4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08653" y="3365271"/>
              <a:ext cx="576000" cy="576266"/>
              <a:chOff x="2208653" y="3332997"/>
              <a:chExt cx="576000" cy="576266"/>
            </a:xfrm>
          </p:grpSpPr>
          <p:sp>
            <p:nvSpPr>
              <p:cNvPr id="21" name="Google Shape;579;p49">
                <a:extLst>
                  <a:ext uri="{FF2B5EF4-FFF2-40B4-BE49-F238E27FC236}">
                    <a16:creationId xmlns:a16="http://schemas.microsoft.com/office/drawing/2014/main" id="{DF94F19A-FE07-04B3-0BCF-4DBC7CADB6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8653" y="3332997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0" name="Gráfico 59" descr="Lupa com preenchimento sólido">
                <a:extLst>
                  <a:ext uri="{FF2B5EF4-FFF2-40B4-BE49-F238E27FC236}">
                    <a16:creationId xmlns:a16="http://schemas.microsoft.com/office/drawing/2014/main" id="{0F242D76-1B3E-D166-0FFD-D48DD6C10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66717" y="3412093"/>
                <a:ext cx="427841" cy="427841"/>
              </a:xfrm>
              <a:prstGeom prst="rect">
                <a:avLst/>
              </a:prstGeom>
            </p:spPr>
          </p:pic>
        </p:grpSp>
        <p:grpSp>
          <p:nvGrpSpPr>
            <p:cNvPr id="128" name="Agrupar 127">
              <a:extLst>
                <a:ext uri="{FF2B5EF4-FFF2-40B4-BE49-F238E27FC236}">
                  <a16:creationId xmlns:a16="http://schemas.microsoft.com/office/drawing/2014/main" id="{388468F8-54A6-7D96-2D3F-7EB5BEA3DDC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752283" y="3362214"/>
              <a:ext cx="576000" cy="576266"/>
              <a:chOff x="5752283" y="3329940"/>
              <a:chExt cx="576000" cy="576266"/>
            </a:xfrm>
          </p:grpSpPr>
          <p:sp>
            <p:nvSpPr>
              <p:cNvPr id="11" name="Google Shape;579;p49">
                <a:extLst>
                  <a:ext uri="{FF2B5EF4-FFF2-40B4-BE49-F238E27FC236}">
                    <a16:creationId xmlns:a16="http://schemas.microsoft.com/office/drawing/2014/main" id="{BF7705EC-1B82-5EB6-D7F4-5720120671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52283" y="3329940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3" name="Gráfico 62" descr="Relógio com preenchimento sólido">
                <a:extLst>
                  <a:ext uri="{FF2B5EF4-FFF2-40B4-BE49-F238E27FC236}">
                    <a16:creationId xmlns:a16="http://schemas.microsoft.com/office/drawing/2014/main" id="{F91D4611-5D75-3AB9-A79B-FFEDA132B1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09913" y="3387679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130" name="Gráfico 129" descr="Folhinha com preenchimento sólido">
              <a:extLst>
                <a:ext uri="{FF2B5EF4-FFF2-40B4-BE49-F238E27FC236}">
                  <a16:creationId xmlns:a16="http://schemas.microsoft.com/office/drawing/2014/main" id="{15A64F4F-181A-95AD-052A-5D1A186CC82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15200" y="3419636"/>
              <a:ext cx="472180" cy="4721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925369"/>
            <a:ext cx="8016900" cy="15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melhor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tempo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aprendizado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8199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Construindo seu Caderno de Estudos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Conhecendo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Roadmaps DIO e o Notion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E34F4C6-437D-2676-AD43-187353B1A540}"/>
              </a:ext>
            </a:extLst>
          </p:cNvPr>
          <p:cNvCxnSpPr>
            <a:cxnSpLocks noGrp="1" noRot="1" noMove="1" noResize="1" noEditPoints="1" noAdjustHandles="1" noChangeArrowheads="1" noChangeShapeType="1"/>
            <a:stCxn id="58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Agrupar 195">
            <a:extLst>
              <a:ext uri="{FF2B5EF4-FFF2-40B4-BE49-F238E27FC236}">
                <a16:creationId xmlns:a16="http://schemas.microsoft.com/office/drawing/2014/main" id="{C75D3137-1CA3-6272-5EA7-575B0575DA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8" name="Google Shape;579;p49">
              <a:extLst>
                <a:ext uri="{FF2B5EF4-FFF2-40B4-BE49-F238E27FC236}">
                  <a16:creationId xmlns:a16="http://schemas.microsoft.com/office/drawing/2014/main" id="{439330A6-458D-418A-8FE6-BB726FD589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3" name="Gráfico 192">
              <a:extLst>
                <a:ext uri="{FF2B5EF4-FFF2-40B4-BE49-F238E27FC236}">
                  <a16:creationId xmlns:a16="http://schemas.microsoft.com/office/drawing/2014/main" id="{D57D2C71-BCF2-0EA4-077D-F1C9134070F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63610"/>
            <a:stretch/>
          </p:blipFill>
          <p:spPr>
            <a:xfrm>
              <a:off x="894384" y="3384978"/>
              <a:ext cx="494504" cy="551889"/>
            </a:xfrm>
            <a:prstGeom prst="rect">
              <a:avLst/>
            </a:prstGeom>
          </p:spPr>
        </p:pic>
      </p:grpSp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32795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Conhecendo os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Roadmaps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1C34C3F-8F05-1D96-6164-8C355A9C3770}"/>
              </a:ext>
            </a:extLst>
          </p:cNvPr>
          <p:cNvCxnSpPr>
            <a:cxnSpLocks noGrp="1" noRot="1" noMove="1" noResize="1" noEditPoints="1" noAdjustHandles="1" noChangeArrowheads="1" noChangeShapeType="1"/>
            <a:stCxn id="54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63;g109ffa863cd_0_0">
            <a:extLst>
              <a:ext uri="{FF2B5EF4-FFF2-40B4-BE49-F238E27FC236}">
                <a16:creationId xmlns:a16="http://schemas.microsoft.com/office/drawing/2014/main" id="{0F72E09C-2B37-B45D-4241-EBF904F3C0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Roadmap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IA</a:t>
            </a:r>
          </a:p>
        </p:txBody>
      </p:sp>
      <p:sp>
        <p:nvSpPr>
          <p:cNvPr id="39" name="Google Shape;163;g109ffa863cd_0_0">
            <a:extLst>
              <a:ext uri="{FF2B5EF4-FFF2-40B4-BE49-F238E27FC236}">
                <a16:creationId xmlns:a16="http://schemas.microsoft.com/office/drawing/2014/main" id="{0F4F3DA1-BFC7-009D-BCDB-75330934C3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página</a:t>
            </a:r>
          </a:p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Roadmaps</a:t>
            </a: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DIO</a:t>
            </a:r>
            <a:endParaRPr lang="pt-BR" sz="20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15181F1-965F-AFA8-DDC1-712900BD74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12490" y="2300147"/>
            <a:ext cx="3655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Quer 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contribuir?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o 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:)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99D72B0-594C-D4C6-B7EB-C5FEF1F2A9A7}"/>
              </a:ext>
            </a:extLst>
          </p:cNvPr>
          <p:cNvCxnSpPr>
            <a:cxnSpLocks noGrp="1" noRot="1" noMove="1" noResize="1" noEditPoints="1" noAdjustHandles="1" noChangeArrowheads="1" noChangeShapeType="1"/>
            <a:stCxn id="48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52FD04A-E3BB-7CAA-E6C0-B079E260993D}"/>
              </a:ext>
            </a:extLst>
          </p:cNvPr>
          <p:cNvCxnSpPr>
            <a:cxnSpLocks noGrp="1" noRot="1" noMove="1" noResize="1" noEditPoints="1" noAdjustHandles="1" noChangeArrowheads="1" noChangeShapeType="1"/>
            <a:stCxn id="52" idx="0"/>
            <a:endCxn id="40" idx="2"/>
          </p:cNvCxnSpPr>
          <p:nvPr/>
        </p:nvCxnSpPr>
        <p:spPr>
          <a:xfrm flipH="1" flipV="1">
            <a:off x="6040281" y="3008033"/>
            <a:ext cx="2" cy="354181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1DD85AA-3AD0-75B4-AD1A-1B2A4FC8E8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60" name="Google Shape;579;p49">
              <a:extLst>
                <a:ext uri="{FF2B5EF4-FFF2-40B4-BE49-F238E27FC236}">
                  <a16:creationId xmlns:a16="http://schemas.microsoft.com/office/drawing/2014/main" id="{6BCA8D8A-F821-CAFA-0ED1-E7BC2686FF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1" name="Gráfico 60" descr="Marca de seleção com preenchimento sólido">
              <a:extLst>
                <a:ext uri="{FF2B5EF4-FFF2-40B4-BE49-F238E27FC236}">
                  <a16:creationId xmlns:a16="http://schemas.microsoft.com/office/drawing/2014/main" id="{99AAFE94-FA82-855A-11BB-898643FAC7D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1885DA1-EE32-C980-FD8A-52C35584C5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23403" y="2297453"/>
            <a:ext cx="16632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Responda as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E05BDFF-A451-71AA-EE5A-9E873183C763}"/>
              </a:ext>
            </a:extLst>
          </p:cNvPr>
          <p:cNvCxnSpPr>
            <a:cxnSpLocks noGrp="1" noRot="1" noMove="1" noResize="1" noEditPoints="1" noAdjustHandles="1" noChangeArrowheads="1" noChangeShapeType="1"/>
            <a:stCxn id="56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Agrupar 196">
            <a:extLst>
              <a:ext uri="{FF2B5EF4-FFF2-40B4-BE49-F238E27FC236}">
                <a16:creationId xmlns:a16="http://schemas.microsoft.com/office/drawing/2014/main" id="{3A644B1D-4FD2-49DE-FF8D-25959D4F63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65271"/>
            <a:chExt cx="576000" cy="576266"/>
          </a:xfrm>
        </p:grpSpPr>
        <p:sp>
          <p:nvSpPr>
            <p:cNvPr id="54" name="Google Shape;579;p49">
              <a:extLst>
                <a:ext uri="{FF2B5EF4-FFF2-40B4-BE49-F238E27FC236}">
                  <a16:creationId xmlns:a16="http://schemas.microsoft.com/office/drawing/2014/main" id="{866BA9A4-C393-D578-E787-4FEF0DB82A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5" name="Gráfico 194" descr="Cursor estrutura de tópicos">
              <a:extLst>
                <a:ext uri="{FF2B5EF4-FFF2-40B4-BE49-F238E27FC236}">
                  <a16:creationId xmlns:a16="http://schemas.microsoft.com/office/drawing/2014/main" id="{82CD09E2-8E45-6E2A-4F98-8E2933AB6F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9777" y="3436422"/>
              <a:ext cx="436642" cy="436642"/>
            </a:xfrm>
            <a:prstGeom prst="rect">
              <a:avLst/>
            </a:prstGeom>
          </p:spPr>
        </p:pic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E509D151-A930-5894-0E6A-28FBD352EE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56" name="Google Shape;579;p49">
              <a:extLst>
                <a:ext uri="{FF2B5EF4-FFF2-40B4-BE49-F238E27FC236}">
                  <a16:creationId xmlns:a16="http://schemas.microsoft.com/office/drawing/2014/main" id="{8F4FF141-F35B-DFF0-9C30-02935B129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9" name="Gráfico 198" descr="Ponto de interrogação com preenchimento sólido">
              <a:extLst>
                <a:ext uri="{FF2B5EF4-FFF2-40B4-BE49-F238E27FC236}">
                  <a16:creationId xmlns:a16="http://schemas.microsoft.com/office/drawing/2014/main" id="{86D9291D-6CED-439D-540C-2997EB4530E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8900" y="3459262"/>
              <a:ext cx="413477" cy="413477"/>
            </a:xfrm>
            <a:prstGeom prst="rect">
              <a:avLst/>
            </a:prstGeom>
          </p:spPr>
        </p:pic>
      </p:grpSp>
      <p:grpSp>
        <p:nvGrpSpPr>
          <p:cNvPr id="210" name="Agrupar 209">
            <a:extLst>
              <a:ext uri="{FF2B5EF4-FFF2-40B4-BE49-F238E27FC236}">
                <a16:creationId xmlns:a16="http://schemas.microsoft.com/office/drawing/2014/main" id="{FC929CD5-D06C-BEE2-1415-7E6EC91166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74C0256E-F0B0-0DDC-E351-2050CDE02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7" name="Gráfico 206" descr="Internet com preenchimento sólido">
              <a:extLst>
                <a:ext uri="{FF2B5EF4-FFF2-40B4-BE49-F238E27FC236}">
                  <a16:creationId xmlns:a16="http://schemas.microsoft.com/office/drawing/2014/main" id="{802E5A1A-1D91-AA27-3EDC-DEF75D89014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21624" y="3427666"/>
              <a:ext cx="468000" cy="468000"/>
            </a:xfrm>
            <a:prstGeom prst="rect">
              <a:avLst/>
            </a:prstGeom>
          </p:spPr>
        </p:pic>
      </p:grpSp>
      <p:grpSp>
        <p:nvGrpSpPr>
          <p:cNvPr id="226" name="Agrupar 225">
            <a:extLst>
              <a:ext uri="{FF2B5EF4-FFF2-40B4-BE49-F238E27FC236}">
                <a16:creationId xmlns:a16="http://schemas.microsoft.com/office/drawing/2014/main" id="{60C7FEF1-BBEE-4618-3F71-CC5FC72AE4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52" name="Google Shape;579;p49">
              <a:extLst>
                <a:ext uri="{FF2B5EF4-FFF2-40B4-BE49-F238E27FC236}">
                  <a16:creationId xmlns:a16="http://schemas.microsoft.com/office/drawing/2014/main" id="{2984B13E-F205-AAAB-9C2B-FB5711A81E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25" name="Imagem 224" descr="Ícone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2166EF12-D256-7C66-E4D7-BD29E2C26FC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42382" y="3451833"/>
              <a:ext cx="406557" cy="397028"/>
            </a:xfrm>
            <a:prstGeom prst="rect">
              <a:avLst/>
            </a:prstGeom>
          </p:spPr>
        </p:pic>
      </p:grp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77E130FE-C6AE-5595-7B4D-C26A65E76B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327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Guias de conteúdos educacionais relevantes para cada carreira. </a:t>
            </a:r>
            <a:endParaRPr lang="pt-BR"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E5080CF-241D-474D-9FB0-578B404214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527</Words>
  <Application>Microsoft Office PowerPoint</Application>
  <PresentationFormat>On-screen Show (16:9)</PresentationFormat>
  <Paragraphs>109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200</cp:revision>
  <dcterms:modified xsi:type="dcterms:W3CDTF">2023-08-17T17:57:41Z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